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  <p:sldMasterId id="2147483910" r:id="rId2"/>
  </p:sldMasterIdLst>
  <p:notesMasterIdLst>
    <p:notesMasterId r:id="rId12"/>
  </p:notesMasterIdLst>
  <p:handoutMasterIdLst>
    <p:handoutMasterId r:id="rId13"/>
  </p:handoutMasterIdLst>
  <p:sldIdLst>
    <p:sldId id="297" r:id="rId3"/>
    <p:sldId id="270" r:id="rId4"/>
    <p:sldId id="271" r:id="rId5"/>
    <p:sldId id="273" r:id="rId6"/>
    <p:sldId id="279" r:id="rId7"/>
    <p:sldId id="299" r:id="rId8"/>
    <p:sldId id="288" r:id="rId9"/>
    <p:sldId id="298" r:id="rId10"/>
    <p:sldId id="300" r:id="rId1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947"/>
    <a:srgbClr val="ACD7C9"/>
    <a:srgbClr val="2C213E"/>
    <a:srgbClr val="045C64"/>
    <a:srgbClr val="193537"/>
    <a:srgbClr val="192736"/>
    <a:srgbClr val="193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6"/>
    <p:restoredTop sz="93645"/>
  </p:normalViewPr>
  <p:slideViewPr>
    <p:cSldViewPr snapToGrid="0" snapToObjects="1">
      <p:cViewPr varScale="1">
        <p:scale>
          <a:sx n="121" d="100"/>
          <a:sy n="121" d="100"/>
        </p:scale>
        <p:origin x="16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B0AB0B-397C-384A-80F3-24D7E6683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FB158-5D5F-B441-8087-2A446C241B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9AD04-1A41-444B-B0A2-9229EA1CD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015E-433B-7744-8451-0A14B9989325}" type="slidenum">
              <a:rPr lang="en-SE" smtClean="0"/>
              <a:t>‹#›</a:t>
            </a:fld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7CB2-029F-0E4C-9C18-5EBFA0C799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4F295-D1F4-D54B-BA69-832D96C6432A}" type="datetimeFigureOut">
              <a:rPr lang="en-SE" smtClean="0"/>
              <a:t>2024-06-19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0149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88F62-802F-2448-8EA8-1562273BBAF4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BA1A2-6287-9245-9FC9-02081346748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064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Epithelial cells line body cavities</a:t>
            </a:r>
          </a:p>
          <a:p>
            <a:r>
              <a:rPr lang="en-US" dirty="0"/>
              <a:t>Lymphocyte, dendritic cells are immune</a:t>
            </a:r>
          </a:p>
          <a:p>
            <a:r>
              <a:rPr lang="en-US" dirty="0"/>
              <a:t>Myeloid cells blood cells -&gt; mature into adult blood cell</a:t>
            </a:r>
          </a:p>
          <a:p>
            <a:r>
              <a:rPr lang="en-US" dirty="0"/>
              <a:t>Fibroblasts connective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3604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LTF – </a:t>
            </a:r>
            <a:r>
              <a:rPr lang="en-GB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Lactotransferrin</a:t>
            </a:r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, neutrophils that are hard to isolate using single-cell RNA </a:t>
            </a:r>
            <a:r>
              <a:rPr lang="en-GB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seq</a:t>
            </a:r>
            <a:endParaRPr lang="en-GB" b="0" i="0" dirty="0">
              <a:solidFill>
                <a:srgbClr val="BDC1C6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SOCS3 – gene that regulates cytokine or hormone signalling -&gt; prostate cancer is a hormone drive disease</a:t>
            </a:r>
          </a:p>
          <a:p>
            <a:r>
              <a:rPr lang="en-GB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AR – Androgen receptor, receptor for testosterone that drives prostate cancer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333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umor cells within a section of prostate tissue seen in a microscope">
            <a:extLst>
              <a:ext uri="{FF2B5EF4-FFF2-40B4-BE49-F238E27FC236}">
                <a16:creationId xmlns:a16="http://schemas.microsoft.com/office/drawing/2014/main" id="{C8174B0C-2129-93C0-52F8-8A7015C2F9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634" y="-75736"/>
            <a:ext cx="12493268" cy="7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8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8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91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8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14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3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06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46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1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2367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55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555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4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4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953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5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86039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8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53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73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46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6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68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2B0097B-7898-C540-A510-74BFB149DF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7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92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650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78597"/>
            <a:ext cx="7772775" cy="4420913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60BAD-172A-6B46-961C-1423E06A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627EFB-C8AE-E843-9AB8-1FCBC99167B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30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78597"/>
            <a:ext cx="7772400" cy="4420913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FC166B-C46B-BD40-ACD8-8231D4DE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79756-FF2F-1140-BCBA-90ADA67ADC8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3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3223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0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14582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3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9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8302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72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38" r:id="rId2"/>
    <p:sldLayoutId id="2147483888" r:id="rId3"/>
    <p:sldLayoutId id="2147483931" r:id="rId4"/>
    <p:sldLayoutId id="2147483872" r:id="rId5"/>
    <p:sldLayoutId id="2147483880" r:id="rId6"/>
    <p:sldLayoutId id="2147483906" r:id="rId7"/>
    <p:sldLayoutId id="2147483884" r:id="rId8"/>
    <p:sldLayoutId id="2147483932" r:id="rId9"/>
    <p:sldLayoutId id="2147483871" r:id="rId10"/>
    <p:sldLayoutId id="2147483933" r:id="rId11"/>
    <p:sldLayoutId id="2147483873" r:id="rId12"/>
    <p:sldLayoutId id="2147483874" r:id="rId13"/>
    <p:sldLayoutId id="2147483881" r:id="rId14"/>
    <p:sldLayoutId id="2147483882" r:id="rId15"/>
    <p:sldLayoutId id="2147483929" r:id="rId16"/>
    <p:sldLayoutId id="2147483875" r:id="rId17"/>
    <p:sldLayoutId id="2147483885" r:id="rId18"/>
    <p:sldLayoutId id="2147483886" r:id="rId19"/>
    <p:sldLayoutId id="2147483887" r:id="rId20"/>
    <p:sldLayoutId id="214748390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670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34" r:id="rId8"/>
    <p:sldLayoutId id="2147483919" r:id="rId9"/>
    <p:sldLayoutId id="2147483936" r:id="rId10"/>
    <p:sldLayoutId id="2147483920" r:id="rId11"/>
    <p:sldLayoutId id="2147483921" r:id="rId12"/>
    <p:sldLayoutId id="2147483922" r:id="rId13"/>
    <p:sldLayoutId id="2147483923" r:id="rId14"/>
    <p:sldLayoutId id="2147483930" r:id="rId15"/>
    <p:sldLayoutId id="2147483924" r:id="rId16"/>
    <p:sldLayoutId id="2147483925" r:id="rId17"/>
    <p:sldLayoutId id="2147483927" r:id="rId18"/>
    <p:sldLayoutId id="2147483928" r:id="rId19"/>
    <p:sldLayoutId id="214748393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player.vimeo.com/video/718393344?app_id=12296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C97E-D1DB-29EB-5D2D-6E3902C4F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SE" sz="4000" dirty="0"/>
              <a:t>Shiny exploration of high resolution spatial transcriptomics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E2919-815F-9DFE-11DF-F06FBC6DE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RaukR project</a:t>
            </a:r>
          </a:p>
          <a:p>
            <a:r>
              <a:rPr lang="en-SE" dirty="0"/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5C897-25EB-CF0C-C9AF-50C54FA86993}"/>
              </a:ext>
            </a:extLst>
          </p:cNvPr>
          <p:cNvSpPr txBox="1"/>
          <p:nvPr/>
        </p:nvSpPr>
        <p:spPr>
          <a:xfrm>
            <a:off x="1524000" y="5896947"/>
            <a:ext cx="158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Mengxiao He</a:t>
            </a:r>
          </a:p>
          <a:p>
            <a:r>
              <a:rPr lang="en-SE" dirty="0"/>
              <a:t>Tianyu Zheng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49D6910-8266-1B47-D066-34C0F4E3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316"/>
          <a:stretch/>
        </p:blipFill>
        <p:spPr>
          <a:xfrm>
            <a:off x="10306698" y="348820"/>
            <a:ext cx="1437952" cy="16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Brief background</a:t>
            </a:r>
          </a:p>
        </p:txBody>
      </p:sp>
      <p:pic>
        <p:nvPicPr>
          <p:cNvPr id="5" name="!!cell">
            <a:extLst>
              <a:ext uri="{FF2B5EF4-FFF2-40B4-BE49-F238E27FC236}">
                <a16:creationId xmlns:a16="http://schemas.microsoft.com/office/drawing/2014/main" id="{2E639B0F-7978-2F38-443A-BB10F248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690" y="3134976"/>
            <a:ext cx="1429123" cy="1429123"/>
          </a:xfrm>
          <a:prstGeom prst="rect">
            <a:avLst/>
          </a:prstGeom>
        </p:spPr>
      </p:pic>
      <p:pic>
        <p:nvPicPr>
          <p:cNvPr id="6" name="!!mye">
            <a:extLst>
              <a:ext uri="{FF2B5EF4-FFF2-40B4-BE49-F238E27FC236}">
                <a16:creationId xmlns:a16="http://schemas.microsoft.com/office/drawing/2014/main" id="{493C90E2-2D0B-DB96-1D3E-B8272EEA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124" y="3447620"/>
            <a:ext cx="803835" cy="803835"/>
          </a:xfrm>
          <a:prstGeom prst="rect">
            <a:avLst/>
          </a:prstGeom>
        </p:spPr>
      </p:pic>
      <p:pic>
        <p:nvPicPr>
          <p:cNvPr id="7" name="!!dend">
            <a:extLst>
              <a:ext uri="{FF2B5EF4-FFF2-40B4-BE49-F238E27FC236}">
                <a16:creationId xmlns:a16="http://schemas.microsoft.com/office/drawing/2014/main" id="{3F9E96A4-215C-984F-6344-CBDA2780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694" y="3282893"/>
            <a:ext cx="1089700" cy="1133288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265" y="3240588"/>
            <a:ext cx="1089699" cy="1217899"/>
          </a:xfrm>
          <a:prstGeom prst="rect">
            <a:avLst/>
          </a:prstGeom>
        </p:spPr>
      </p:pic>
      <p:pic>
        <p:nvPicPr>
          <p:cNvPr id="12" name="!!epi">
            <a:extLst>
              <a:ext uri="{FF2B5EF4-FFF2-40B4-BE49-F238E27FC236}">
                <a16:creationId xmlns:a16="http://schemas.microsoft.com/office/drawing/2014/main" id="{41D79877-30AB-CC54-F969-0F5F31466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027" y="3207871"/>
            <a:ext cx="1553508" cy="1283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D7FA7-9000-755D-7605-CD3006A24668}"/>
              </a:ext>
            </a:extLst>
          </p:cNvPr>
          <p:cNvSpPr txBox="1"/>
          <p:nvPr/>
        </p:nvSpPr>
        <p:spPr>
          <a:xfrm>
            <a:off x="7643979" y="478715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Myeloid cell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314D6-F753-AABB-C0B3-7160399EB4D5}"/>
              </a:ext>
            </a:extLst>
          </p:cNvPr>
          <p:cNvSpPr txBox="1"/>
          <p:nvPr/>
        </p:nvSpPr>
        <p:spPr>
          <a:xfrm>
            <a:off x="9953369" y="47871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Fibroblast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C3E54-F37D-666A-151D-D1B25FE1D9C4}"/>
              </a:ext>
            </a:extLst>
          </p:cNvPr>
          <p:cNvSpPr txBox="1"/>
          <p:nvPr/>
        </p:nvSpPr>
        <p:spPr>
          <a:xfrm>
            <a:off x="5542774" y="478715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Dendritic 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C2F9E-9874-ECE4-FCB2-1FE2B9EB4574}"/>
              </a:ext>
            </a:extLst>
          </p:cNvPr>
          <p:cNvSpPr txBox="1"/>
          <p:nvPr/>
        </p:nvSpPr>
        <p:spPr>
          <a:xfrm>
            <a:off x="3401248" y="4787153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Lymphocyte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A1089-7A96-F2AF-248B-01B90C560B13}"/>
              </a:ext>
            </a:extLst>
          </p:cNvPr>
          <p:cNvSpPr txBox="1"/>
          <p:nvPr/>
        </p:nvSpPr>
        <p:spPr>
          <a:xfrm>
            <a:off x="925187" y="478715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Epithelial cell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9A9C790-9093-3831-705F-DF4F6668E3C7}"/>
              </a:ext>
            </a:extLst>
          </p:cNvPr>
          <p:cNvSpPr txBox="1">
            <a:spLocks/>
          </p:cNvSpPr>
          <p:nvPr/>
        </p:nvSpPr>
        <p:spPr>
          <a:xfrm>
            <a:off x="838200" y="1195254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24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213982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ells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3368488" y="1587069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Tissue</a:t>
            </a:r>
          </a:p>
        </p:txBody>
      </p:sp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48" y="3581341"/>
            <a:ext cx="467899" cy="522946"/>
          </a:xfrm>
          <a:prstGeom prst="rect">
            <a:avLst/>
          </a:prstGeom>
        </p:spPr>
      </p:pic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2674">
            <a:off x="6925161" y="4899376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001" y="2793204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950" y="2218193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9072">
            <a:off x="3969594" y="3923400"/>
            <a:ext cx="650645" cy="5181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6330FD2-59C1-FFCF-7AEE-D928CDC78337}"/>
              </a:ext>
            </a:extLst>
          </p:cNvPr>
          <p:cNvSpPr txBox="1"/>
          <p:nvPr/>
        </p:nvSpPr>
        <p:spPr>
          <a:xfrm>
            <a:off x="9782735" y="3825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9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small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989571" y="3136373"/>
            <a:ext cx="1570036" cy="1412613"/>
          </a:xfrm>
          <a:prstGeom prst="rect">
            <a:avLst/>
          </a:prstGeom>
        </p:spPr>
      </p:pic>
      <p:pic>
        <p:nvPicPr>
          <p:cNvPr id="8" name="!!cells">
            <a:extLst>
              <a:ext uri="{FF2B5EF4-FFF2-40B4-BE49-F238E27FC236}">
                <a16:creationId xmlns:a16="http://schemas.microsoft.com/office/drawing/2014/main" id="{1C3C914E-EC77-147E-BEE8-C6A65FAB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Transcriptomics – analysis of the RNA</a:t>
            </a:r>
          </a:p>
        </p:txBody>
      </p:sp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3691144" y="4932994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84" y="2826822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933" y="2251811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9072">
            <a:off x="735577" y="3957018"/>
            <a:ext cx="650645" cy="518106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531" y="3614959"/>
            <a:ext cx="467899" cy="52294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4286C8-DDE5-4BFE-AF9F-1D1CCD0A1444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598367-2C66-2020-EFDF-148D2815E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39FF8-3A3C-4BB2-7D07-59DBB87DAF9A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509F8-AFFF-70A1-DDEA-9C7DF4C23867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76743-920E-AD9E-508D-CE0C7294852F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5FEB2-9338-2803-0C12-2E2964101F59}"/>
              </a:ext>
            </a:extLst>
          </p:cNvPr>
          <p:cNvCxnSpPr>
            <a:cxnSpLocks/>
          </p:cNvCxnSpPr>
          <p:nvPr/>
        </p:nvCxnSpPr>
        <p:spPr>
          <a:xfrm>
            <a:off x="5169646" y="5140388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139EB6B-62F3-0580-D6C2-6D76CC28B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6CD1C6-2B20-D0AC-FC51-CCBE812194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867E51-510B-882D-649E-5902BC478E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486 L 0.35769 -0.2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1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162 L 0.38646 0.39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75" y="1969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 -0.01134 L 0.5069 0.281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6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5 -0.01783 L 0.48476 -0.0108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3" y="3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small">
            <a:extLst>
              <a:ext uri="{FF2B5EF4-FFF2-40B4-BE49-F238E27FC236}">
                <a16:creationId xmlns:a16="http://schemas.microsoft.com/office/drawing/2014/main" id="{0C980110-F2E8-9089-EA8E-F90946BA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6360183" y="1746210"/>
            <a:ext cx="1570036" cy="1412613"/>
          </a:xfrm>
          <a:prstGeom prst="rect">
            <a:avLst/>
          </a:prstGeom>
        </p:spPr>
      </p:pic>
      <p:pic>
        <p:nvPicPr>
          <p:cNvPr id="14" name="!!cells">
            <a:extLst>
              <a:ext uri="{FF2B5EF4-FFF2-40B4-BE49-F238E27FC236}">
                <a16:creationId xmlns:a16="http://schemas.microsoft.com/office/drawing/2014/main" id="{041FD0F1-7F15-A185-48E7-2D0CAF749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2860F83E-1E20-481D-55D1-963BD56E23B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3200"/>
              <a:t>Transcriptomics – analysis of the RNA</a:t>
            </a:r>
            <a:endParaRPr lang="en-SE" sz="3200" dirty="0"/>
          </a:p>
        </p:txBody>
      </p:sp>
      <p:pic>
        <p:nvPicPr>
          <p:cNvPr id="21" name="!!cell">
            <a:extLst>
              <a:ext uri="{FF2B5EF4-FFF2-40B4-BE49-F238E27FC236}">
                <a16:creationId xmlns:a16="http://schemas.microsoft.com/office/drawing/2014/main" id="{43724663-23EC-FC91-941B-0EDF5E27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9613650" y="4864966"/>
            <a:ext cx="932270" cy="912848"/>
          </a:xfrm>
          <a:prstGeom prst="rect">
            <a:avLst/>
          </a:prstGeom>
        </p:spPr>
      </p:pic>
      <p:pic>
        <p:nvPicPr>
          <p:cNvPr id="22" name="!!dend">
            <a:extLst>
              <a:ext uri="{FF2B5EF4-FFF2-40B4-BE49-F238E27FC236}">
                <a16:creationId xmlns:a16="http://schemas.microsoft.com/office/drawing/2014/main" id="{E71AA671-6F53-742A-DEDC-B24F5D9C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122" y="4959378"/>
            <a:ext cx="636833" cy="652754"/>
          </a:xfrm>
          <a:prstGeom prst="rect">
            <a:avLst/>
          </a:prstGeom>
        </p:spPr>
      </p:pic>
      <p:pic>
        <p:nvPicPr>
          <p:cNvPr id="23" name="!!epi">
            <a:extLst>
              <a:ext uri="{FF2B5EF4-FFF2-40B4-BE49-F238E27FC236}">
                <a16:creationId xmlns:a16="http://schemas.microsoft.com/office/drawing/2014/main" id="{438BC17A-D114-3085-8E72-CB5A2A73F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9072">
            <a:off x="6916895" y="5890994"/>
            <a:ext cx="650645" cy="51810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5F5BC2-14CD-C6C1-7E0F-31C4D1EC85A9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CA35D34-C6F2-8053-DE75-F129DAB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37BF59-D732-7431-C54B-E70701D523AB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DC7F0-1645-9D78-CB9B-BEDC96BE945E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87EDD4-F44C-E46B-65BA-2022942E92ED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08ACB-0B8F-ACDA-AEFE-6EBEBFD68CF3}"/>
              </a:ext>
            </a:extLst>
          </p:cNvPr>
          <p:cNvCxnSpPr>
            <a:cxnSpLocks/>
          </p:cNvCxnSpPr>
          <p:nvPr/>
        </p:nvCxnSpPr>
        <p:spPr>
          <a:xfrm>
            <a:off x="5232751" y="4936621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724928E-F12A-BB34-64EC-F7F4F10DF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0E14F-B40D-5CF9-5344-434C18BCB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22C59A-B758-1064-2A49-4F0D22C7B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6B23DD-DBD1-AEAF-45D6-37569B935DCD}"/>
              </a:ext>
            </a:extLst>
          </p:cNvPr>
          <p:cNvCxnSpPr/>
          <p:nvPr/>
        </p:nvCxnSpPr>
        <p:spPr>
          <a:xfrm flipH="1" flipV="1">
            <a:off x="5139725" y="5517691"/>
            <a:ext cx="968189" cy="23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Multiply 37">
            <a:extLst>
              <a:ext uri="{FF2B5EF4-FFF2-40B4-BE49-F238E27FC236}">
                <a16:creationId xmlns:a16="http://schemas.microsoft.com/office/drawing/2014/main" id="{368173E5-E482-6391-E2F8-0FA25002885F}"/>
              </a:ext>
            </a:extLst>
          </p:cNvPr>
          <p:cNvSpPr/>
          <p:nvPr/>
        </p:nvSpPr>
        <p:spPr>
          <a:xfrm>
            <a:off x="5426562" y="5417495"/>
            <a:ext cx="438301" cy="43830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1893A2-E95D-2CE6-82E0-631534F9640F}"/>
              </a:ext>
            </a:extLst>
          </p:cNvPr>
          <p:cNvSpPr txBox="1"/>
          <p:nvPr/>
        </p:nvSpPr>
        <p:spPr>
          <a:xfrm>
            <a:off x="4617130" y="6188087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Spatial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2665185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B0C39-99BC-6D95-4657-62F1567C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Spatial transcriptomics</a:t>
            </a:r>
          </a:p>
        </p:txBody>
      </p:sp>
      <p:pic>
        <p:nvPicPr>
          <p:cNvPr id="1026" name="Picture 2" descr="Spatial Transcriptomics: Five Applications - Single Cell Discoveries">
            <a:extLst>
              <a:ext uri="{FF2B5EF4-FFF2-40B4-BE49-F238E27FC236}">
                <a16:creationId xmlns:a16="http://schemas.microsoft.com/office/drawing/2014/main" id="{F02EDE26-EEEF-7F8A-6F39-21135716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156"/>
            <a:ext cx="5738648" cy="28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r introduction to Visium HD: Spatial biology in high definition - 10x  Genomics">
            <a:extLst>
              <a:ext uri="{FF2B5EF4-FFF2-40B4-BE49-F238E27FC236}">
                <a16:creationId xmlns:a16="http://schemas.microsoft.com/office/drawing/2014/main" id="{40C7474C-2A0B-6E4A-0EE0-2F7DA6052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326" y="2078768"/>
            <a:ext cx="6264168" cy="3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77994-F3BC-A69C-0BE4-95B50AC6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</a:p>
        </p:txBody>
      </p:sp>
      <p:pic>
        <p:nvPicPr>
          <p:cNvPr id="20" name="image16.png">
            <a:extLst>
              <a:ext uri="{FF2B5EF4-FFF2-40B4-BE49-F238E27FC236}">
                <a16:creationId xmlns:a16="http://schemas.microsoft.com/office/drawing/2014/main" id="{ACB88BBF-FF8F-8849-B04C-8A8177B025FA}"/>
              </a:ext>
            </a:extLst>
          </p:cNvPr>
          <p:cNvPicPr/>
          <p:nvPr/>
        </p:nvPicPr>
        <p:blipFill rotWithShape="1">
          <a:blip r:embed="rId3"/>
          <a:srcRect t="2782" b="45179"/>
          <a:stretch/>
        </p:blipFill>
        <p:spPr>
          <a:xfrm>
            <a:off x="5346197" y="1628739"/>
            <a:ext cx="5850887" cy="3899701"/>
          </a:xfrm>
          <a:prstGeom prst="rect">
            <a:avLst/>
          </a:prstGeom>
          <a:ln/>
        </p:spPr>
      </p:pic>
      <p:pic>
        <p:nvPicPr>
          <p:cNvPr id="2050" name="Picture 2" descr="Generation of count matrix | Introduction to Single-cell RNA-seq - ARCHIVED">
            <a:extLst>
              <a:ext uri="{FF2B5EF4-FFF2-40B4-BE49-F238E27FC236}">
                <a16:creationId xmlns:a16="http://schemas.microsoft.com/office/drawing/2014/main" id="{4F386AB7-3654-9A2A-30E8-C8CE1179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16" y="1733107"/>
            <a:ext cx="3019862" cy="210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5784BC-734F-2FCB-6505-F6381F9CA1B8}"/>
              </a:ext>
            </a:extLst>
          </p:cNvPr>
          <p:cNvCxnSpPr/>
          <p:nvPr/>
        </p:nvCxnSpPr>
        <p:spPr>
          <a:xfrm>
            <a:off x="4288220" y="2797739"/>
            <a:ext cx="7252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9C0BEB-92D2-CF8D-ADD3-CBDF1EAC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168" y="4856959"/>
            <a:ext cx="1361358" cy="1342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E5D34-A03E-20BB-7AF0-C49BB5155507}"/>
              </a:ext>
            </a:extLst>
          </p:cNvPr>
          <p:cNvSpPr txBox="1"/>
          <p:nvPr/>
        </p:nvSpPr>
        <p:spPr>
          <a:xfrm>
            <a:off x="1036957" y="630820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Also have 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9463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MAP to spatial visualization">
            <a:hlinkClick r:id="" action="ppaction://media"/>
            <a:extLst>
              <a:ext uri="{FF2B5EF4-FFF2-40B4-BE49-F238E27FC236}">
                <a16:creationId xmlns:a16="http://schemas.microsoft.com/office/drawing/2014/main" id="{BFD18ECF-CA6C-58D9-76B9-FAA20AD6DAD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5163" y="1487488"/>
            <a:ext cx="8323262" cy="46894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5C070A-7CBB-8D7F-6576-A2C85C79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95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6CF62-CCA7-220E-30F9-492BE359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sz="2400" dirty="0"/>
              <a:t>Exploration of 10x Visium HD data of Mouse Brain (393 543 spots)</a:t>
            </a:r>
          </a:p>
          <a:p>
            <a:endParaRPr lang="en-S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/>
              <a:t>Explore where genes and biomarkers are expressed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SE" sz="2200" dirty="0"/>
              <a:t>In UMAP space as well as in tissue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/>
              <a:t>Explore where clusters map spatially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Facilitates cell type annotation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Validate cell-type deconvolution 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Using histology as reference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DE931-AE1A-1A47-7FE2-A0023ECB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Shiny exploration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976055816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ciLifeLab PPT_dark">
  <a:themeElements>
    <a:clrScheme name="SciLifeLab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192</Words>
  <Application>Microsoft Macintosh PowerPoint</Application>
  <PresentationFormat>Widescreen</PresentationFormat>
  <Paragraphs>42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</vt:lpstr>
      <vt:lpstr>Calibri</vt:lpstr>
      <vt:lpstr>SciLifeLab PPT_light</vt:lpstr>
      <vt:lpstr>SciLifeLab PPT_dark</vt:lpstr>
      <vt:lpstr>Shiny exploration of high resolution spatial transcriptomics data</vt:lpstr>
      <vt:lpstr>Brief background</vt:lpstr>
      <vt:lpstr>Tissue</vt:lpstr>
      <vt:lpstr>Transcriptomics – analysis of the RNA</vt:lpstr>
      <vt:lpstr>PowerPoint Presentation</vt:lpstr>
      <vt:lpstr>Spatial transcriptomics</vt:lpstr>
      <vt:lpstr>Analysis of spatial experiment data</vt:lpstr>
      <vt:lpstr>Analysis of spatial experiment data</vt:lpstr>
      <vt:lpstr>Shiny exploration of spatial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Nedler</dc:creator>
  <cp:lastModifiedBy>Mengxiao He</cp:lastModifiedBy>
  <cp:revision>264</cp:revision>
  <dcterms:created xsi:type="dcterms:W3CDTF">2020-04-23T10:16:21Z</dcterms:created>
  <dcterms:modified xsi:type="dcterms:W3CDTF">2024-06-19T15:07:46Z</dcterms:modified>
</cp:coreProperties>
</file>